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embeddedFontLst>
    <p:embeddedFont>
      <p:font typeface="Cuprum" panose="020B060402020202020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161" autoAdjust="0"/>
  </p:normalViewPr>
  <p:slideViewPr>
    <p:cSldViewPr snapToGrid="0">
      <p:cViewPr varScale="1">
        <p:scale>
          <a:sx n="83" d="100"/>
          <a:sy n="83" d="100"/>
        </p:scale>
        <p:origin x="14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a2b66f92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a2b66f92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2b66f92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a2b66f92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a2b66f92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a2b66f92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a2b66f92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a2b66f92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a2b66f9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a2b66f9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a235df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a235df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a235df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a235df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9a235dfa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9a235dfa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">
  <p:cSld name="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3">
  <p:cSld name=" 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">
  <p:cSld name="Layout personalizza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-5" y="866411"/>
            <a:ext cx="81906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>
  <p:cSld name="Vuot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Char char="●"/>
              <a:defRPr sz="4800" b="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Char char="●"/>
              <a:defRPr sz="3000" b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457200" y="960725"/>
            <a:ext cx="8229600" cy="5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L="457200" lvl="0" indent="-3683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68300" algn="l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68300" algn="l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683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83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83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83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830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2"/>
          </p:nvPr>
        </p:nvSpPr>
        <p:spPr>
          <a:xfrm>
            <a:off x="4404025" y="-324175"/>
            <a:ext cx="29163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b" anchorCtr="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2pPr>
            <a:lvl3pPr lvl="2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3pPr>
            <a:lvl4pPr lvl="3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4pPr>
            <a:lvl5pPr lvl="4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5pPr>
            <a:lvl6pPr lvl="5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6pPr>
            <a:lvl7pPr lvl="6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7pPr>
            <a:lvl8pPr lvl="7" algn="r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/>
            </a:lvl8pPr>
            <a:lvl9pPr lvl="8" algn="r">
              <a:lnSpc>
                <a:spcPct val="93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13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9" descr="unipd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24575" y="51550"/>
            <a:ext cx="1460950" cy="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/>
          <p:nvPr/>
        </p:nvSpPr>
        <p:spPr>
          <a:xfrm>
            <a:off x="7392000" y="0"/>
            <a:ext cx="1752000" cy="71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3400" y="-92125"/>
            <a:ext cx="2130600" cy="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56480" y="1604328"/>
            <a:ext cx="81906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dt" idx="10"/>
          </p:nvPr>
        </p:nvSpPr>
        <p:spPr>
          <a:xfrm>
            <a:off x="4564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3127680" y="6247376"/>
            <a:ext cx="286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65548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30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0" y="0"/>
            <a:ext cx="9142501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0" y="6206313"/>
            <a:ext cx="9142500" cy="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-5" y="866411"/>
            <a:ext cx="81906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/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/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/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/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/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300"/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300"/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300"/>
            </a:lvl9pPr>
          </a:lstStyle>
          <a:p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8467509" y="6533250"/>
            <a:ext cx="56995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2450" rIns="81650" bIns="4245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r>
              <a:rPr lang="it-IT" sz="10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/1</a:t>
            </a:r>
            <a:r>
              <a:rPr lang="it-IT" sz="1000">
                <a:solidFill>
                  <a:srgbClr val="D9CFAB"/>
                </a:solidFill>
              </a:rPr>
              <a:t>8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3880625" y="6533250"/>
            <a:ext cx="4662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it-IT" sz="1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Matteo Budai – </a:t>
            </a:r>
            <a:r>
              <a:rPr lang="it-IT" sz="1000">
                <a:solidFill>
                  <a:schemeClr val="lt1"/>
                </a:solidFill>
              </a:rPr>
              <a:t>Mobile content accessibility guidelines on the Flutter framework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 descr="unip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51" y="1446974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20"/>
          <p:cNvCxnSpPr/>
          <p:nvPr/>
        </p:nvCxnSpPr>
        <p:spPr>
          <a:xfrm>
            <a:off x="1101750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2835" y="1657989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/>
          <p:nvPr/>
        </p:nvSpPr>
        <p:spPr>
          <a:xfrm>
            <a:off x="19249" y="0"/>
            <a:ext cx="9124732" cy="6553170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-19225" y="-19250"/>
            <a:ext cx="9163206" cy="6572420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/>
          <p:nvPr/>
        </p:nvSpPr>
        <p:spPr>
          <a:xfrm>
            <a:off x="-19249" y="1515864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br>
              <a:rPr lang="it-IT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3200" b="1">
                <a:solidFill>
                  <a:schemeClr val="lt1"/>
                </a:solidFill>
              </a:rPr>
              <a:t>Mobile content accessibility guidelines </a:t>
            </a:r>
            <a:endParaRPr sz="32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it-IT" sz="3200" b="1">
                <a:solidFill>
                  <a:schemeClr val="lt1"/>
                </a:solidFill>
              </a:rPr>
              <a:t>on the Flutter framework</a:t>
            </a:r>
            <a:endParaRPr sz="4000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20"/>
          <p:cNvCxnSpPr/>
          <p:nvPr/>
        </p:nvCxnSpPr>
        <p:spPr>
          <a:xfrm>
            <a:off x="666551" y="3219237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20"/>
          <p:cNvCxnSpPr/>
          <p:nvPr/>
        </p:nvCxnSpPr>
        <p:spPr>
          <a:xfrm>
            <a:off x="685800" y="1587650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0"/>
          <p:cNvSpPr txBox="1"/>
          <p:nvPr/>
        </p:nvSpPr>
        <p:spPr>
          <a:xfrm>
            <a:off x="1447800" y="228601"/>
            <a:ext cx="266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uprum"/>
              <a:buNone/>
            </a:pPr>
            <a:r>
              <a:rPr lang="it-IT" sz="1800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400" b="0" i="0" u="none" strike="noStrike" cap="none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90" name="Google Shape;90;p20"/>
          <p:cNvSpPr/>
          <p:nvPr/>
        </p:nvSpPr>
        <p:spPr>
          <a:xfrm>
            <a:off x="0" y="6903716"/>
            <a:ext cx="9163206" cy="45719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-19250" y="3770318"/>
            <a:ext cx="91440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t-IT" sz="2400" dirty="0">
                <a:solidFill>
                  <a:schemeClr val="lt1"/>
                </a:solidFill>
              </a:rPr>
              <a:t>Master Degree in Computer Science</a:t>
            </a:r>
            <a:br>
              <a:rPr lang="it-IT" sz="2400" dirty="0">
                <a:solidFill>
                  <a:schemeClr val="lt1"/>
                </a:solidFill>
              </a:rPr>
            </a:br>
            <a:r>
              <a:rPr lang="it-IT" sz="2400" dirty="0">
                <a:solidFill>
                  <a:schemeClr val="lt1"/>
                </a:solidFill>
              </a:rPr>
              <a:t>Matteo Budai</a:t>
            </a:r>
            <a:endParaRPr sz="6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t-IT" sz="2400" dirty="0">
                <a:solidFill>
                  <a:schemeClr val="lt1"/>
                </a:solidFill>
              </a:rPr>
              <a:t>18 </a:t>
            </a:r>
            <a:r>
              <a:rPr lang="it-IT" sz="2400" dirty="0" err="1">
                <a:solidFill>
                  <a:schemeClr val="lt1"/>
                </a:solidFill>
              </a:rPr>
              <a:t>July</a:t>
            </a:r>
            <a:r>
              <a:rPr lang="it-IT" sz="2400" dirty="0">
                <a:solidFill>
                  <a:schemeClr val="lt1"/>
                </a:solidFill>
              </a:rPr>
              <a:t> 2024</a:t>
            </a:r>
            <a:br>
              <a:rPr lang="it-IT" sz="3200" b="1" dirty="0">
                <a:solidFill>
                  <a:schemeClr val="lt1"/>
                </a:solidFill>
              </a:rPr>
            </a:br>
            <a:endParaRPr sz="2400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92" name="Google Shape;92;p20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711125" y="283663"/>
            <a:ext cx="781250" cy="7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 descr="http://www.math.unipd.it/it/img/layout/logoD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8525" y="5996550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666550" y="5276063"/>
            <a:ext cx="44061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t-IT" sz="1800" b="1" dirty="0">
                <a:solidFill>
                  <a:schemeClr val="lt1"/>
                </a:solidFill>
              </a:rPr>
              <a:t>ID Number - 2057217</a:t>
            </a:r>
            <a:br>
              <a:rPr lang="it-IT" sz="1800" b="1" dirty="0">
                <a:solidFill>
                  <a:schemeClr val="lt1"/>
                </a:solidFill>
              </a:rPr>
            </a:br>
            <a:r>
              <a:rPr lang="it-IT" sz="1800" b="1" dirty="0">
                <a:solidFill>
                  <a:schemeClr val="lt1"/>
                </a:solidFill>
              </a:rPr>
              <a:t>Supervisor - Prof Ombretta Gaggi</a:t>
            </a:r>
            <a:br>
              <a:rPr lang="it-IT" sz="1800" b="1" dirty="0">
                <a:solidFill>
                  <a:schemeClr val="lt1"/>
                </a:solidFill>
              </a:rPr>
            </a:br>
            <a:br>
              <a:rPr lang="it-IT" sz="1800" b="1" dirty="0">
                <a:solidFill>
                  <a:schemeClr val="lt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472238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1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836" y="960437"/>
            <a:ext cx="2499444" cy="519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omepage3">
            <a:hlinkClick r:id="" action="ppaction://media"/>
            <a:extLst>
              <a:ext uri="{FF2B5EF4-FFF2-40B4-BE49-F238E27FC236}">
                <a16:creationId xmlns:a16="http://schemas.microsoft.com/office/drawing/2014/main" id="{A752C8D8-E3EF-CB02-DEE7-DFFEC9ED3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6875" y="960437"/>
            <a:ext cx="2923085" cy="519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4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1 Analysis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0" y="4262175"/>
            <a:ext cx="8289950" cy="1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00" y="1369900"/>
            <a:ext cx="8289949" cy="248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75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2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0" y="960450"/>
            <a:ext cx="2447900" cy="543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250" y="3235950"/>
            <a:ext cx="6363801" cy="12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5177250" y="2799325"/>
            <a:ext cx="137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ANALYSIS</a:t>
            </a:r>
            <a:endParaRPr sz="17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75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3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310" y="960438"/>
            <a:ext cx="2485270" cy="506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ard">
            <a:hlinkClick r:id="" action="ppaction://media"/>
            <a:extLst>
              <a:ext uri="{FF2B5EF4-FFF2-40B4-BE49-F238E27FC236}">
                <a16:creationId xmlns:a16="http://schemas.microsoft.com/office/drawing/2014/main" id="{F0855BC0-8374-4828-A418-D07AE6D43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9421" y="960438"/>
            <a:ext cx="2848269" cy="506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3 Analysis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7237"/>
            <a:ext cx="8839201" cy="288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4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825" y="960438"/>
            <a:ext cx="2338876" cy="51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750" y="960439"/>
            <a:ext cx="2338876" cy="519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4 Analysis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0350"/>
            <a:ext cx="8839199" cy="38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67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Implementation 5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52" y="960428"/>
            <a:ext cx="2293000" cy="50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738" y="2325975"/>
            <a:ext cx="6051674" cy="6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50" y="4111428"/>
            <a:ext cx="6051649" cy="99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5311675" y="1909350"/>
            <a:ext cx="137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ANALYSIS</a:t>
            </a:r>
            <a:endParaRPr sz="1700" i="1"/>
          </a:p>
        </p:txBody>
      </p:sp>
      <p:sp>
        <p:nvSpPr>
          <p:cNvPr id="235" name="Google Shape;235;p36"/>
          <p:cNvSpPr txBox="1"/>
          <p:nvPr/>
        </p:nvSpPr>
        <p:spPr>
          <a:xfrm>
            <a:off x="4473175" y="3697750"/>
            <a:ext cx="305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OTHER CONSIDERATIONS</a:t>
            </a:r>
            <a:endParaRPr sz="1700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0" y="-182563"/>
            <a:ext cx="52133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Conclusions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7" descr="Immagine che contiene testo, bigliettodavisita, clipart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5214" y="3586003"/>
            <a:ext cx="1172150" cy="87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 descr="Documento con riempimento a tinta uni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9493" y="2625138"/>
            <a:ext cx="557525" cy="5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793782" y="2301600"/>
            <a:ext cx="64818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➢"/>
            </a:pPr>
            <a:r>
              <a:rPr lang="it-IT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Mobile Content Accessibility </a:t>
            </a:r>
            <a:r>
              <a:rPr lang="it-IT" sz="16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Guidelines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1600" dirty="0" err="1">
                <a:solidFill>
                  <a:srgbClr val="222222"/>
                </a:solidFill>
                <a:highlight>
                  <a:srgbClr val="FFFFFF"/>
                </a:highlight>
              </a:rPr>
              <a:t>need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an </a:t>
            </a:r>
            <a:r>
              <a:rPr lang="it-IT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update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and an apposite </a:t>
            </a:r>
            <a:r>
              <a:rPr lang="it-IT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documentation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it-IT" sz="1600" dirty="0" err="1">
                <a:solidFill>
                  <a:srgbClr val="222222"/>
                </a:solidFill>
                <a:highlight>
                  <a:srgbClr val="FFFFFF"/>
                </a:highlight>
              </a:rPr>
              <a:t>Most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of the </a:t>
            </a:r>
            <a:r>
              <a:rPr lang="it-IT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Widgets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it-IT" sz="16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Elements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it-IT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Flutter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are </a:t>
            </a:r>
            <a:r>
              <a:rPr lang="it-IT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accessible</a:t>
            </a:r>
            <a:r>
              <a:rPr lang="it-IT" sz="16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it-IT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by default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it-IT" sz="1600" dirty="0">
                <a:solidFill>
                  <a:schemeClr val="dk1"/>
                </a:solidFill>
              </a:rPr>
              <a:t>Developers can use the </a:t>
            </a:r>
            <a:r>
              <a:rPr lang="it-IT" sz="1600" dirty="0" err="1">
                <a:solidFill>
                  <a:schemeClr val="dk1"/>
                </a:solidFill>
              </a:rPr>
              <a:t>thesis</a:t>
            </a:r>
            <a:r>
              <a:rPr lang="it-IT" sz="1600" dirty="0">
                <a:solidFill>
                  <a:schemeClr val="dk1"/>
                </a:solidFill>
              </a:rPr>
              <a:t> as </a:t>
            </a:r>
            <a:r>
              <a:rPr lang="it-IT" sz="1600" b="1" dirty="0" err="1">
                <a:solidFill>
                  <a:schemeClr val="dk1"/>
                </a:solidFill>
              </a:rPr>
              <a:t>manual</a:t>
            </a:r>
            <a:r>
              <a:rPr lang="it-IT" sz="1600" dirty="0">
                <a:solidFill>
                  <a:schemeClr val="dk1"/>
                </a:solidFill>
              </a:rPr>
              <a:t> for </a:t>
            </a:r>
            <a:r>
              <a:rPr lang="it-IT" sz="1600" dirty="0" err="1">
                <a:solidFill>
                  <a:schemeClr val="dk1"/>
                </a:solidFill>
              </a:rPr>
              <a:t>creating</a:t>
            </a:r>
            <a:r>
              <a:rPr lang="it-IT" sz="1600" dirty="0">
                <a:solidFill>
                  <a:schemeClr val="dk1"/>
                </a:solidFill>
              </a:rPr>
              <a:t> </a:t>
            </a:r>
            <a:r>
              <a:rPr lang="it-IT" sz="1600" i="1" dirty="0">
                <a:solidFill>
                  <a:schemeClr val="dk1"/>
                </a:solidFill>
              </a:rPr>
              <a:t>Flutter</a:t>
            </a:r>
            <a:r>
              <a:rPr lang="it-IT" sz="1600" dirty="0">
                <a:solidFill>
                  <a:schemeClr val="dk1"/>
                </a:solidFill>
              </a:rPr>
              <a:t> mobile </a:t>
            </a:r>
            <a:r>
              <a:rPr lang="it-IT" sz="1600" dirty="0" err="1">
                <a:solidFill>
                  <a:schemeClr val="dk1"/>
                </a:solidFill>
              </a:rPr>
              <a:t>applications</a:t>
            </a:r>
            <a:r>
              <a:rPr lang="it-IT" sz="1600" dirty="0">
                <a:solidFill>
                  <a:schemeClr val="dk1"/>
                </a:solidFill>
              </a:rPr>
              <a:t> </a:t>
            </a:r>
            <a:r>
              <a:rPr lang="it-IT" sz="1600" b="1" dirty="0" err="1">
                <a:solidFill>
                  <a:schemeClr val="dk1"/>
                </a:solidFill>
              </a:rPr>
              <a:t>accessible</a:t>
            </a:r>
            <a:r>
              <a:rPr lang="it-IT" sz="1600" b="1" dirty="0">
                <a:solidFill>
                  <a:schemeClr val="dk1"/>
                </a:solidFill>
              </a:rPr>
              <a:t> to </a:t>
            </a:r>
            <a:r>
              <a:rPr lang="it-IT" sz="1600" b="1" dirty="0" err="1">
                <a:solidFill>
                  <a:schemeClr val="dk1"/>
                </a:solidFill>
              </a:rPr>
              <a:t>everyone</a:t>
            </a:r>
            <a:r>
              <a:rPr lang="it-IT" sz="1600" dirty="0">
                <a:solidFill>
                  <a:schemeClr val="dk1"/>
                </a:solidFill>
              </a:rPr>
              <a:t> </a:t>
            </a:r>
            <a:endParaRPr sz="17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52133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Accessibility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538" y="1491661"/>
            <a:ext cx="1865875" cy="18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519900" y="1855038"/>
            <a:ext cx="4615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chemeClr val="dk1"/>
                </a:solidFill>
              </a:rPr>
              <a:t>Accessibility</a:t>
            </a:r>
            <a:r>
              <a:rPr lang="it-IT" sz="1700">
                <a:solidFill>
                  <a:schemeClr val="dk1"/>
                </a:solidFill>
              </a:rPr>
              <a:t> = Possibility of accessing information and services available online by diversified categories of users and from a range of different devices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5622575" y="3786475"/>
            <a:ext cx="2976900" cy="17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>
                <a:solidFill>
                  <a:schemeClr val="dk1"/>
                </a:solidFill>
              </a:rPr>
              <a:t>  </a:t>
            </a:r>
            <a:r>
              <a:rPr lang="it-IT" sz="1700" b="1" dirty="0" err="1">
                <a:solidFill>
                  <a:schemeClr val="dk1"/>
                </a:solidFill>
              </a:rPr>
              <a:t>Disadvantages</a:t>
            </a:r>
            <a:r>
              <a:rPr lang="it-IT" sz="1700" b="1" dirty="0">
                <a:solidFill>
                  <a:schemeClr val="dk1"/>
                </a:solidFill>
              </a:rPr>
              <a:t> classes</a:t>
            </a:r>
            <a:r>
              <a:rPr lang="it-IT" sz="1700" dirty="0">
                <a:solidFill>
                  <a:schemeClr val="dk1"/>
                </a:solidFill>
              </a:rPr>
              <a:t>: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it-IT" sz="1700" dirty="0" err="1">
                <a:solidFill>
                  <a:schemeClr val="dk1"/>
                </a:solidFill>
              </a:rPr>
              <a:t>Sight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it-IT" sz="1700" dirty="0" err="1">
                <a:solidFill>
                  <a:schemeClr val="dk1"/>
                </a:solidFill>
              </a:rPr>
              <a:t>Movement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it-IT" sz="1700" dirty="0">
                <a:solidFill>
                  <a:schemeClr val="dk1"/>
                </a:solidFill>
              </a:rPr>
              <a:t>Hearing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it-IT" sz="1700" dirty="0" err="1">
                <a:solidFill>
                  <a:schemeClr val="dk1"/>
                </a:solidFill>
              </a:rPr>
              <a:t>Convulsions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it-IT" sz="1700" dirty="0" err="1">
                <a:solidFill>
                  <a:schemeClr val="dk1"/>
                </a:solidFill>
              </a:rPr>
              <a:t>Intellect</a:t>
            </a:r>
            <a:endParaRPr sz="1700" dirty="0">
              <a:solidFill>
                <a:schemeClr val="dk1"/>
              </a:solidFill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50" y="3888717"/>
            <a:ext cx="5042899" cy="145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 idx="4294967295"/>
          </p:nvPr>
        </p:nvSpPr>
        <p:spPr>
          <a:xfrm>
            <a:off x="-1" y="-182563"/>
            <a:ext cx="649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Mobile issues and Legislation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864599" y="4605795"/>
            <a:ext cx="4406400" cy="17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 err="1"/>
              <a:t>Legislation</a:t>
            </a:r>
            <a:r>
              <a:rPr lang="it-IT" sz="1700" dirty="0"/>
              <a:t>: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❖"/>
            </a:pPr>
            <a:r>
              <a:rPr lang="it-IT" sz="1700" dirty="0"/>
              <a:t>Americans with </a:t>
            </a:r>
            <a:r>
              <a:rPr lang="it-IT" sz="1700" dirty="0" err="1"/>
              <a:t>Disabilities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dirty="0"/>
              <a:t>(Usa) </a:t>
            </a:r>
            <a:r>
              <a:rPr lang="it-IT" sz="1700" dirty="0" err="1"/>
              <a:t>Section</a:t>
            </a:r>
            <a:r>
              <a:rPr lang="it-IT" sz="1700" dirty="0">
                <a:solidFill>
                  <a:schemeClr val="dk1"/>
                </a:solidFill>
              </a:rPr>
              <a:t> 508 of  </a:t>
            </a:r>
            <a:r>
              <a:rPr lang="it-IT" sz="1700" dirty="0" err="1">
                <a:solidFill>
                  <a:schemeClr val="dk1"/>
                </a:solidFill>
              </a:rPr>
              <a:t>Rehabilitation</a:t>
            </a:r>
            <a:r>
              <a:rPr lang="it-IT" sz="1700" dirty="0">
                <a:solidFill>
                  <a:schemeClr val="dk1"/>
                </a:solidFill>
              </a:rPr>
              <a:t> Act</a:t>
            </a:r>
            <a:endParaRPr sz="1700" dirty="0">
              <a:solidFill>
                <a:schemeClr val="dk1"/>
              </a:solidFill>
            </a:endParaRPr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dirty="0"/>
              <a:t>(ITA) Legge Stanca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dirty="0"/>
              <a:t>AGID - 28 June 2025 not possible to place </a:t>
            </a:r>
            <a:r>
              <a:rPr lang="it-IT" sz="1700" dirty="0" err="1"/>
              <a:t>digital</a:t>
            </a:r>
            <a:r>
              <a:rPr lang="it-IT" sz="1700" dirty="0"/>
              <a:t> </a:t>
            </a:r>
            <a:r>
              <a:rPr lang="it-IT" sz="1700" dirty="0" err="1"/>
              <a:t>programs</a:t>
            </a:r>
            <a:r>
              <a:rPr lang="it-IT" sz="1700" dirty="0"/>
              <a:t> not </a:t>
            </a:r>
            <a:r>
              <a:rPr lang="it-IT" sz="1700" dirty="0" err="1"/>
              <a:t>accessible</a:t>
            </a:r>
            <a:r>
              <a:rPr lang="it-IT" sz="1700" dirty="0"/>
              <a:t> </a:t>
            </a:r>
            <a:endParaRPr sz="1700" dirty="0"/>
          </a:p>
        </p:txBody>
      </p:sp>
      <p:sp>
        <p:nvSpPr>
          <p:cNvPr id="110" name="Google Shape;110;p22"/>
          <p:cNvSpPr txBox="1"/>
          <p:nvPr/>
        </p:nvSpPr>
        <p:spPr>
          <a:xfrm>
            <a:off x="5031550" y="3099961"/>
            <a:ext cx="3777300" cy="100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/>
              <a:t>  </a:t>
            </a:r>
            <a:r>
              <a:rPr lang="it-IT" sz="1700" b="1" dirty="0" err="1"/>
              <a:t>Useful</a:t>
            </a:r>
            <a:r>
              <a:rPr lang="it-IT" sz="1700" b="1" dirty="0"/>
              <a:t> Events</a:t>
            </a:r>
            <a:r>
              <a:rPr lang="it-IT" sz="1700" dirty="0"/>
              <a:t>: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it-IT" sz="1700" dirty="0" err="1"/>
              <a:t>Apple’s</a:t>
            </a:r>
            <a:r>
              <a:rPr lang="it-IT" sz="1700" dirty="0"/>
              <a:t> VoiceOver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it-IT" sz="1700" dirty="0"/>
              <a:t>Google </a:t>
            </a:r>
            <a:r>
              <a:rPr lang="it-IT" sz="1700" dirty="0" err="1"/>
              <a:t>TalkBack</a:t>
            </a:r>
            <a:r>
              <a:rPr lang="it-IT" sz="1700" dirty="0"/>
              <a:t> screen reader</a:t>
            </a:r>
            <a:endParaRPr sz="1700" dirty="0"/>
          </a:p>
        </p:txBody>
      </p:sp>
      <p:sp>
        <p:nvSpPr>
          <p:cNvPr id="111" name="Google Shape;111;p22"/>
          <p:cNvSpPr txBox="1"/>
          <p:nvPr/>
        </p:nvSpPr>
        <p:spPr>
          <a:xfrm>
            <a:off x="864599" y="960437"/>
            <a:ext cx="3980700" cy="153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/>
              <a:t>Mobile issues</a:t>
            </a:r>
            <a:r>
              <a:rPr lang="it-IT" sz="1700" dirty="0"/>
              <a:t>: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it-IT" sz="1700" dirty="0"/>
              <a:t>Touchscreen </a:t>
            </a:r>
            <a:r>
              <a:rPr lang="it-IT" sz="1700" dirty="0" err="1"/>
              <a:t>interfaces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/>
              <a:t>Small screen sizes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 err="1"/>
              <a:t>Different</a:t>
            </a:r>
            <a:r>
              <a:rPr lang="it-IT" sz="1700" dirty="0"/>
              <a:t> input </a:t>
            </a:r>
            <a:r>
              <a:rPr lang="it-IT" sz="1700" dirty="0" err="1"/>
              <a:t>modalities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/>
              <a:t>Device use in </a:t>
            </a:r>
            <a:r>
              <a:rPr lang="it-IT" sz="1700" dirty="0" err="1"/>
              <a:t>different</a:t>
            </a:r>
            <a:r>
              <a:rPr lang="it-IT" sz="1700" dirty="0"/>
              <a:t> settings …</a:t>
            </a:r>
            <a:endParaRPr sz="1700" dirty="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99" y="2889550"/>
            <a:ext cx="2857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900" y="857249"/>
            <a:ext cx="2712482" cy="20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563" y="4582750"/>
            <a:ext cx="1641149" cy="16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912" y="326308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537" y="1110363"/>
            <a:ext cx="2569500" cy="17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 idx="4294967295"/>
          </p:nvPr>
        </p:nvSpPr>
        <p:spPr>
          <a:xfrm>
            <a:off x="-1" y="-182563"/>
            <a:ext cx="649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WCAG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176275" y="1301950"/>
            <a:ext cx="703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b="1"/>
              <a:t>W3C</a:t>
            </a:r>
            <a:r>
              <a:rPr lang="it-IT" sz="1700"/>
              <a:t> = World Wide Web Consortium</a:t>
            </a:r>
            <a:endParaRPr sz="1700"/>
          </a:p>
          <a:p>
            <a:pPr marL="547199" marR="0" lvl="0" indent="36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23" name="Google Shape;123;p23"/>
          <p:cNvSpPr txBox="1"/>
          <p:nvPr/>
        </p:nvSpPr>
        <p:spPr>
          <a:xfrm>
            <a:off x="176275" y="2412975"/>
            <a:ext cx="7689000" cy="326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b="1" dirty="0"/>
              <a:t>WCAG</a:t>
            </a:r>
            <a:r>
              <a:rPr lang="it-IT" sz="1700" dirty="0"/>
              <a:t> = Web Content Accessibility </a:t>
            </a:r>
            <a:r>
              <a:rPr lang="it-IT" sz="1700" dirty="0" err="1"/>
              <a:t>Guidelines</a:t>
            </a: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With W3C the goal </a:t>
            </a:r>
            <a:r>
              <a:rPr lang="it-IT" sz="1700" dirty="0" err="1"/>
              <a:t>is</a:t>
            </a:r>
            <a:r>
              <a:rPr lang="it-IT" sz="1700" dirty="0"/>
              <a:t> a </a:t>
            </a:r>
            <a:r>
              <a:rPr lang="it-IT" sz="1700" i="1" dirty="0"/>
              <a:t>single </a:t>
            </a:r>
            <a:r>
              <a:rPr lang="it-IT" sz="1700" i="1" dirty="0" err="1"/>
              <a:t>shared</a:t>
            </a:r>
            <a:r>
              <a:rPr lang="it-IT" sz="1700" i="1" dirty="0"/>
              <a:t> standard </a:t>
            </a:r>
            <a:r>
              <a:rPr lang="it-IT" sz="1700" dirty="0"/>
              <a:t>for web </a:t>
            </a:r>
            <a:r>
              <a:rPr lang="it-IT" sz="1700" dirty="0" err="1"/>
              <a:t>content</a:t>
            </a:r>
            <a:r>
              <a:rPr lang="it-IT" sz="1700" dirty="0"/>
              <a:t> </a:t>
            </a:r>
            <a:r>
              <a:rPr lang="it-IT" sz="1700" dirty="0" err="1"/>
              <a:t>accessibility</a:t>
            </a:r>
            <a:r>
              <a:rPr lang="it-IT" sz="1700" dirty="0"/>
              <a:t> </a:t>
            </a:r>
            <a:r>
              <a:rPr lang="it-IT" sz="1700" dirty="0" err="1"/>
              <a:t>Focusing</a:t>
            </a:r>
            <a:r>
              <a:rPr lang="it-IT" sz="1700" dirty="0"/>
              <a:t> on people with </a:t>
            </a:r>
            <a:r>
              <a:rPr lang="it-IT" sz="1700" dirty="0" err="1"/>
              <a:t>disabilities</a:t>
            </a: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i="1" dirty="0" err="1"/>
              <a:t>Evolution</a:t>
            </a:r>
            <a:r>
              <a:rPr lang="it-IT" sz="1700" dirty="0"/>
              <a:t>:     - WCAG 1.0 (1999) - 14 </a:t>
            </a:r>
            <a:r>
              <a:rPr lang="it-IT" sz="1700" dirty="0" err="1"/>
              <a:t>principles</a:t>
            </a:r>
            <a:endParaRPr sz="1700" dirty="0"/>
          </a:p>
          <a:p>
            <a:pPr marL="914400" marR="0" lvl="0" indent="34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- WCAG 2.0 (2008) - 12 </a:t>
            </a:r>
            <a:r>
              <a:rPr lang="it-IT" sz="1700" dirty="0" err="1"/>
              <a:t>guidelines</a:t>
            </a:r>
            <a:endParaRPr sz="1700" dirty="0"/>
          </a:p>
          <a:p>
            <a:pPr marL="89999" marR="0" lvl="0" indent="117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- WCAG for mobile (2015)</a:t>
            </a:r>
            <a:endParaRPr sz="1700" dirty="0"/>
          </a:p>
          <a:p>
            <a:pPr marL="89999" marR="0" lvl="0" indent="117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- WCAG 2.1 (2018) - +1 </a:t>
            </a:r>
            <a:r>
              <a:rPr lang="it-IT" sz="1700" dirty="0" err="1"/>
              <a:t>guideline</a:t>
            </a:r>
            <a:r>
              <a:rPr lang="it-IT" sz="1700" dirty="0"/>
              <a:t>; +17 success criteria</a:t>
            </a:r>
            <a:endParaRPr sz="1700" dirty="0"/>
          </a:p>
          <a:p>
            <a:pPr marL="89999" marR="0" lvl="0" indent="117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- WCAG 2.2 (2023) - +9 success criteria and 1 </a:t>
            </a:r>
            <a:r>
              <a:rPr lang="it-IT" sz="1700" dirty="0" err="1"/>
              <a:t>removed</a:t>
            </a:r>
            <a:endParaRPr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 idx="4294967295"/>
          </p:nvPr>
        </p:nvSpPr>
        <p:spPr>
          <a:xfrm>
            <a:off x="-1" y="-182563"/>
            <a:ext cx="6495461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Organization and Principles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39575" y="862225"/>
            <a:ext cx="514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b="1"/>
              <a:t>WCAG 2.2</a:t>
            </a:r>
            <a:r>
              <a:rPr lang="it-IT" sz="1700"/>
              <a:t> - 13 guidelines and 86 success criteria</a:t>
            </a:r>
            <a:endParaRPr sz="170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5" y="4953862"/>
            <a:ext cx="2689390" cy="143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26" y="1854330"/>
            <a:ext cx="3105449" cy="299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139575" y="1190167"/>
            <a:ext cx="381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 err="1"/>
              <a:t>Organised</a:t>
            </a:r>
            <a:r>
              <a:rPr lang="it-IT" sz="1700" dirty="0"/>
              <a:t> under </a:t>
            </a:r>
            <a:r>
              <a:rPr lang="it-IT" sz="1700" dirty="0" err="1"/>
              <a:t>four</a:t>
            </a:r>
            <a:r>
              <a:rPr lang="it-IT" sz="1700" dirty="0"/>
              <a:t> </a:t>
            </a:r>
            <a:r>
              <a:rPr lang="it-IT" sz="1700" dirty="0" err="1"/>
              <a:t>principles</a:t>
            </a:r>
            <a:r>
              <a:rPr lang="it-IT" sz="1700" dirty="0"/>
              <a:t>:</a:t>
            </a:r>
            <a:endParaRPr sz="1700" dirty="0"/>
          </a:p>
        </p:txBody>
      </p:sp>
      <p:sp>
        <p:nvSpPr>
          <p:cNvPr id="133" name="Google Shape;133;p24"/>
          <p:cNvSpPr txBox="1"/>
          <p:nvPr/>
        </p:nvSpPr>
        <p:spPr>
          <a:xfrm>
            <a:off x="3367775" y="1813800"/>
            <a:ext cx="566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User </a:t>
            </a:r>
            <a:r>
              <a:rPr lang="it-IT" sz="1700" dirty="0" err="1"/>
              <a:t>interfaces</a:t>
            </a:r>
            <a:r>
              <a:rPr lang="it-IT" sz="1700" dirty="0"/>
              <a:t> </a:t>
            </a:r>
            <a:r>
              <a:rPr lang="it-IT" sz="1700" dirty="0" err="1"/>
              <a:t>components</a:t>
            </a:r>
            <a:r>
              <a:rPr lang="it-IT" sz="1700" dirty="0"/>
              <a:t> and information must be </a:t>
            </a:r>
            <a:r>
              <a:rPr lang="it-IT" sz="1700" dirty="0" err="1"/>
              <a:t>delivered</a:t>
            </a:r>
            <a:r>
              <a:rPr lang="it-IT" sz="1700" dirty="0"/>
              <a:t> to users in ways </a:t>
            </a:r>
            <a:r>
              <a:rPr lang="it-IT" sz="1700" dirty="0" err="1"/>
              <a:t>they</a:t>
            </a:r>
            <a:r>
              <a:rPr lang="it-IT" sz="1700" dirty="0"/>
              <a:t> can </a:t>
            </a:r>
            <a:r>
              <a:rPr lang="it-IT" sz="1700" dirty="0" err="1"/>
              <a:t>perceive</a:t>
            </a:r>
            <a:endParaRPr sz="1700" dirty="0"/>
          </a:p>
        </p:txBody>
      </p:sp>
      <p:sp>
        <p:nvSpPr>
          <p:cNvPr id="134" name="Google Shape;134;p24"/>
          <p:cNvSpPr txBox="1"/>
          <p:nvPr/>
        </p:nvSpPr>
        <p:spPr>
          <a:xfrm>
            <a:off x="3367775" y="2666650"/>
            <a:ext cx="566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Users must be </a:t>
            </a:r>
            <a:r>
              <a:rPr lang="it-IT" sz="1700" dirty="0" err="1"/>
              <a:t>able</a:t>
            </a:r>
            <a:r>
              <a:rPr lang="it-IT" sz="1700" dirty="0"/>
              <a:t> to operate the </a:t>
            </a:r>
            <a:r>
              <a:rPr lang="it-IT" sz="1700" dirty="0" err="1"/>
              <a:t>interface</a:t>
            </a:r>
            <a:endParaRPr sz="1700" dirty="0"/>
          </a:p>
        </p:txBody>
      </p:sp>
      <p:sp>
        <p:nvSpPr>
          <p:cNvPr id="135" name="Google Shape;135;p24"/>
          <p:cNvSpPr txBox="1"/>
          <p:nvPr/>
        </p:nvSpPr>
        <p:spPr>
          <a:xfrm>
            <a:off x="3367775" y="3282750"/>
            <a:ext cx="566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/>
              <a:t>Users must be able to understand the information as well as the operation of the user interface</a:t>
            </a:r>
            <a:endParaRPr sz="1700"/>
          </a:p>
        </p:txBody>
      </p:sp>
      <p:sp>
        <p:nvSpPr>
          <p:cNvPr id="136" name="Google Shape;136;p24"/>
          <p:cNvSpPr txBox="1"/>
          <p:nvPr/>
        </p:nvSpPr>
        <p:spPr>
          <a:xfrm>
            <a:off x="3367775" y="4000275"/>
            <a:ext cx="566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/>
              <a:t>Users must be able to access the content as technologies advance</a:t>
            </a:r>
            <a:endParaRPr sz="1700"/>
          </a:p>
        </p:txBody>
      </p:sp>
      <p:sp>
        <p:nvSpPr>
          <p:cNvPr id="137" name="Google Shape;137;p24"/>
          <p:cNvSpPr txBox="1"/>
          <p:nvPr/>
        </p:nvSpPr>
        <p:spPr>
          <a:xfrm>
            <a:off x="3290825" y="4953862"/>
            <a:ext cx="58227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‘A’  		</a:t>
            </a:r>
            <a:r>
              <a:rPr lang="it-IT" sz="1700" dirty="0" err="1"/>
              <a:t>Conformance</a:t>
            </a:r>
            <a:r>
              <a:rPr lang="it-IT" sz="1700" dirty="0"/>
              <a:t> </a:t>
            </a:r>
            <a:r>
              <a:rPr lang="it-IT" sz="1700" dirty="0" err="1"/>
              <a:t>Priority</a:t>
            </a:r>
            <a:r>
              <a:rPr lang="it-IT" sz="1700" dirty="0"/>
              <a:t> 1</a:t>
            </a:r>
            <a:endParaRPr sz="1700" dirty="0"/>
          </a:p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‘AA’		</a:t>
            </a:r>
            <a:r>
              <a:rPr lang="it-IT" sz="1700" dirty="0" err="1"/>
              <a:t>Conformance</a:t>
            </a:r>
            <a:r>
              <a:rPr lang="it-IT" sz="1700" dirty="0"/>
              <a:t> </a:t>
            </a:r>
            <a:r>
              <a:rPr lang="it-IT" sz="1700" dirty="0" err="1"/>
              <a:t>Priority</a:t>
            </a:r>
            <a:r>
              <a:rPr lang="it-IT" sz="1700" dirty="0"/>
              <a:t> 1 and 2</a:t>
            </a:r>
            <a:endParaRPr sz="1700" dirty="0"/>
          </a:p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/>
              <a:t>‘AAA’		</a:t>
            </a:r>
            <a:r>
              <a:rPr lang="it-IT" sz="1700" dirty="0" err="1"/>
              <a:t>Conformance</a:t>
            </a:r>
            <a:r>
              <a:rPr lang="it-IT" sz="1700" dirty="0"/>
              <a:t> </a:t>
            </a:r>
            <a:r>
              <a:rPr lang="it-IT" sz="1700" dirty="0" err="1"/>
              <a:t>Priority</a:t>
            </a:r>
            <a:r>
              <a:rPr lang="it-IT" sz="1700" dirty="0"/>
              <a:t> 1, 2 and 3</a:t>
            </a:r>
            <a:endParaRPr sz="1700" dirty="0"/>
          </a:p>
        </p:txBody>
      </p:sp>
      <p:sp>
        <p:nvSpPr>
          <p:cNvPr id="138" name="Google Shape;138;p24"/>
          <p:cNvSpPr txBox="1"/>
          <p:nvPr/>
        </p:nvSpPr>
        <p:spPr>
          <a:xfrm>
            <a:off x="3290825" y="4643699"/>
            <a:ext cx="268939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dirty="0" err="1"/>
              <a:t>Each</a:t>
            </a:r>
            <a:r>
              <a:rPr lang="it-IT" sz="1700" dirty="0"/>
              <a:t> success criteria:</a:t>
            </a:r>
            <a:endParaRPr sz="1700" dirty="0"/>
          </a:p>
        </p:txBody>
      </p:sp>
      <p:sp>
        <p:nvSpPr>
          <p:cNvPr id="139" name="Google Shape;139;p24"/>
          <p:cNvSpPr/>
          <p:nvPr/>
        </p:nvSpPr>
        <p:spPr>
          <a:xfrm>
            <a:off x="4082100" y="5990099"/>
            <a:ext cx="979800" cy="24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4082100" y="5575360"/>
            <a:ext cx="979800" cy="24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4082100" y="5159169"/>
            <a:ext cx="979800" cy="24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52133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MCAG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718800" y="1284925"/>
            <a:ext cx="7706400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1700" b="1" dirty="0"/>
              <a:t>MCAG</a:t>
            </a:r>
            <a:r>
              <a:rPr lang="it-IT" sz="1700" dirty="0"/>
              <a:t> = Mobile Content Accessibility </a:t>
            </a:r>
            <a:r>
              <a:rPr lang="it-IT" sz="1700" dirty="0" err="1"/>
              <a:t>Guidelines</a:t>
            </a:r>
            <a:endParaRPr sz="17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➢"/>
            </a:pPr>
            <a:r>
              <a:rPr lang="it-IT" sz="1700" dirty="0"/>
              <a:t>An official </a:t>
            </a:r>
            <a:r>
              <a:rPr lang="it-IT" sz="1700" dirty="0" err="1"/>
              <a:t>document</a:t>
            </a:r>
            <a:r>
              <a:rPr lang="it-IT" sz="1700" dirty="0"/>
              <a:t> </a:t>
            </a:r>
            <a:r>
              <a:rPr lang="it-IT" sz="1700" dirty="0" err="1"/>
              <a:t>provided</a:t>
            </a:r>
            <a:r>
              <a:rPr lang="it-IT" sz="1700" dirty="0"/>
              <a:t> by W3C (2015)</a:t>
            </a:r>
            <a:endParaRPr sz="17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it-IT" sz="1700" i="1" dirty="0" err="1"/>
              <a:t>Principles</a:t>
            </a:r>
            <a:r>
              <a:rPr lang="it-IT" sz="1700" dirty="0"/>
              <a:t> (</a:t>
            </a:r>
            <a:r>
              <a:rPr lang="it-IT" sz="1700" dirty="0" err="1"/>
              <a:t>same</a:t>
            </a:r>
            <a:r>
              <a:rPr lang="it-IT" sz="1700" dirty="0"/>
              <a:t> of WCAG) and </a:t>
            </a:r>
            <a:r>
              <a:rPr lang="it-IT" sz="1700" i="1" dirty="0" err="1"/>
              <a:t>guidelines</a:t>
            </a:r>
            <a:r>
              <a:rPr lang="it-IT" sz="1700" dirty="0"/>
              <a:t> </a:t>
            </a:r>
            <a:r>
              <a:rPr lang="it-IT" sz="1700" dirty="0" err="1"/>
              <a:t>applied</a:t>
            </a:r>
            <a:r>
              <a:rPr lang="it-IT" sz="1700" dirty="0"/>
              <a:t> to mobile context</a:t>
            </a:r>
            <a:endParaRPr sz="17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it-IT" sz="1700" dirty="0" err="1"/>
              <a:t>Built</a:t>
            </a:r>
            <a:r>
              <a:rPr lang="it-IT" sz="1700" dirty="0"/>
              <a:t> for WCAG 2.0 		      WCAG 2.2</a:t>
            </a:r>
            <a:endParaRPr sz="17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it-IT" sz="1700" dirty="0"/>
              <a:t>In the </a:t>
            </a:r>
            <a:r>
              <a:rPr lang="it-IT" sz="1700" dirty="0" err="1"/>
              <a:t>thesis</a:t>
            </a:r>
            <a:r>
              <a:rPr lang="it-IT" sz="1700" dirty="0"/>
              <a:t> </a:t>
            </a:r>
            <a:r>
              <a:rPr lang="it-IT" sz="1700" i="1" dirty="0" err="1"/>
              <a:t>guidelines</a:t>
            </a:r>
            <a:r>
              <a:rPr lang="it-IT" sz="1700" dirty="0"/>
              <a:t> </a:t>
            </a:r>
            <a:r>
              <a:rPr lang="it-IT" sz="1700" dirty="0" err="1"/>
              <a:t>adapted</a:t>
            </a:r>
            <a:r>
              <a:rPr lang="it-IT" sz="1700" dirty="0"/>
              <a:t> </a:t>
            </a:r>
            <a:r>
              <a:rPr lang="it-IT" sz="1700" dirty="0" err="1"/>
              <a:t>considering</a:t>
            </a:r>
            <a:r>
              <a:rPr lang="it-IT" sz="1700" dirty="0"/>
              <a:t> </a:t>
            </a:r>
            <a:r>
              <a:rPr lang="it-IT" sz="1700" b="1" dirty="0">
                <a:solidFill>
                  <a:srgbClr val="9B0014"/>
                </a:solidFill>
              </a:rPr>
              <a:t>new</a:t>
            </a:r>
            <a:r>
              <a:rPr lang="it-IT" sz="1700" dirty="0"/>
              <a:t> success criteria of WCAG 2.1 and WCAG 2.2</a:t>
            </a:r>
            <a:endParaRPr sz="17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it-IT" sz="1700" dirty="0"/>
              <a:t>Definition of </a:t>
            </a:r>
            <a:r>
              <a:rPr lang="it-IT" sz="1700" b="1" dirty="0">
                <a:solidFill>
                  <a:srgbClr val="9B0014"/>
                </a:solidFill>
              </a:rPr>
              <a:t>new</a:t>
            </a:r>
            <a:r>
              <a:rPr lang="it-IT" sz="1700" dirty="0"/>
              <a:t> </a:t>
            </a:r>
            <a:r>
              <a:rPr lang="it-IT" sz="1700" dirty="0" err="1"/>
              <a:t>ideas</a:t>
            </a:r>
            <a:r>
              <a:rPr lang="it-IT" sz="1700" dirty="0"/>
              <a:t> for </a:t>
            </a:r>
            <a:r>
              <a:rPr lang="it-IT" sz="1700" i="1" dirty="0"/>
              <a:t>MCAG</a:t>
            </a:r>
            <a:endParaRPr sz="1700" i="1" dirty="0"/>
          </a:p>
        </p:txBody>
      </p:sp>
      <p:sp>
        <p:nvSpPr>
          <p:cNvPr id="148" name="Google Shape;148;p25"/>
          <p:cNvSpPr/>
          <p:nvPr/>
        </p:nvSpPr>
        <p:spPr>
          <a:xfrm>
            <a:off x="3377011" y="2684139"/>
            <a:ext cx="1233900" cy="40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</a:rPr>
              <a:t>VALID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647" y="4221803"/>
            <a:ext cx="3288828" cy="202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-1" y="-182563"/>
            <a:ext cx="649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New Ideas for MCAG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51500" y="871775"/>
            <a:ext cx="86838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PERCEIVABLE</a:t>
            </a:r>
            <a:endParaRPr sz="1700" b="1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Typography</a:t>
            </a:r>
            <a:r>
              <a:rPr lang="it-IT" sz="1700"/>
              <a:t>: Using accessible fonts or the font of the system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Themes</a:t>
            </a:r>
            <a:r>
              <a:rPr lang="it-IT" sz="1700"/>
              <a:t>: Support both light and dark modes </a:t>
            </a:r>
            <a:endParaRPr sz="1700"/>
          </a:p>
        </p:txBody>
      </p:sp>
      <p:sp>
        <p:nvSpPr>
          <p:cNvPr id="156" name="Google Shape;156;p26"/>
          <p:cNvSpPr txBox="1"/>
          <p:nvPr/>
        </p:nvSpPr>
        <p:spPr>
          <a:xfrm>
            <a:off x="151500" y="1974350"/>
            <a:ext cx="88410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OPERABLE</a:t>
            </a:r>
            <a:endParaRPr sz="1700" b="1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Voice Control</a:t>
            </a:r>
            <a:r>
              <a:rPr lang="it-IT" sz="1700"/>
              <a:t>: Ability to fully control the application using advanced voice commands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Customization and simplification of the interface</a:t>
            </a:r>
            <a:endParaRPr sz="1700" i="1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Action confirmations</a:t>
            </a:r>
            <a:r>
              <a:rPr lang="it-IT" sz="1700"/>
              <a:t>: Ensure clear and understandable confirmation</a:t>
            </a:r>
            <a:endParaRPr sz="1700"/>
          </a:p>
        </p:txBody>
      </p:sp>
      <p:sp>
        <p:nvSpPr>
          <p:cNvPr id="157" name="Google Shape;157;p26"/>
          <p:cNvSpPr txBox="1"/>
          <p:nvPr/>
        </p:nvSpPr>
        <p:spPr>
          <a:xfrm>
            <a:off x="151500" y="3377850"/>
            <a:ext cx="8841000" cy="1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UNDERSTANDABLE</a:t>
            </a:r>
            <a:endParaRPr sz="1700" b="1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Action progress display</a:t>
            </a:r>
            <a:r>
              <a:rPr lang="it-IT" sz="1700"/>
              <a:t>: Clear and progressive indicators to understand the status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Avoid non necessary elements</a:t>
            </a:r>
            <a:endParaRPr sz="1700" i="1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Destination of the navigation buttons</a:t>
            </a:r>
            <a:r>
              <a:rPr lang="it-IT" sz="1700"/>
              <a:t>: Clearly distinguishable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Guided start-up tour</a:t>
            </a:r>
            <a:r>
              <a:rPr lang="it-IT" sz="1700"/>
              <a:t>: Guide user through main features and options available</a:t>
            </a:r>
            <a:endParaRPr sz="1700"/>
          </a:p>
        </p:txBody>
      </p:sp>
      <p:sp>
        <p:nvSpPr>
          <p:cNvPr id="158" name="Google Shape;158;p26"/>
          <p:cNvSpPr txBox="1"/>
          <p:nvPr/>
        </p:nvSpPr>
        <p:spPr>
          <a:xfrm>
            <a:off x="151500" y="5028925"/>
            <a:ext cx="8683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9B0014"/>
                </a:solidFill>
              </a:rPr>
              <a:t>ROBUST</a:t>
            </a:r>
            <a:endParaRPr sz="1700" b="1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Advanced feedback</a:t>
            </a:r>
            <a:r>
              <a:rPr lang="it-IT" sz="1700"/>
              <a:t>: More sophisticated and customizable feedback (facilitation)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Multilingual support</a:t>
            </a:r>
            <a:r>
              <a:rPr lang="it-IT" sz="1700"/>
              <a:t>: Application translated for all languages it makes available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it-IT" sz="1700" i="1"/>
              <a:t>Provide users enough time to read and use the content</a:t>
            </a:r>
            <a:r>
              <a:rPr lang="it-IT" sz="1700"/>
              <a:t>: Need to define timescales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521335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Flutter and Dart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64" name="Google Shape;164;p27" descr="Immagine che contiene testo, bigliettodavisita, clipart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102" y="1506838"/>
            <a:ext cx="2640759" cy="19820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3639900" y="1376725"/>
            <a:ext cx="55041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/>
              <a:t>Open source project </a:t>
            </a:r>
            <a:r>
              <a:rPr lang="it-IT" sz="1700" dirty="0" err="1"/>
              <a:t>conceived</a:t>
            </a:r>
            <a:r>
              <a:rPr lang="it-IT" sz="1700" dirty="0"/>
              <a:t> by Google in 2018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it-IT" sz="1700" dirty="0"/>
              <a:t>Last </a:t>
            </a:r>
            <a:r>
              <a:rPr lang="it-IT" sz="1700" dirty="0" err="1"/>
              <a:t>version</a:t>
            </a:r>
            <a:r>
              <a:rPr lang="it-IT" sz="1700" dirty="0"/>
              <a:t> 3.0 (2023)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/>
              <a:t>Dart </a:t>
            </a:r>
            <a:r>
              <a:rPr lang="it-IT" sz="1700" dirty="0" err="1"/>
              <a:t>language</a:t>
            </a:r>
            <a:r>
              <a:rPr lang="it-IT" sz="1700" dirty="0"/>
              <a:t>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Compiles</a:t>
            </a:r>
            <a:r>
              <a:rPr lang="it-IT" sz="1700" dirty="0"/>
              <a:t> to native </a:t>
            </a:r>
            <a:r>
              <a:rPr lang="it-IT" sz="1700" dirty="0" err="1"/>
              <a:t>offering</a:t>
            </a:r>
            <a:r>
              <a:rPr lang="it-IT" sz="1700" dirty="0"/>
              <a:t> high performance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/>
              <a:t>Easy to </a:t>
            </a:r>
            <a:r>
              <a:rPr lang="it-IT" sz="1700" dirty="0" err="1"/>
              <a:t>learn</a:t>
            </a:r>
            <a:r>
              <a:rPr lang="it-IT" sz="1700" dirty="0"/>
              <a:t> and </a:t>
            </a:r>
            <a:r>
              <a:rPr lang="it-IT" sz="1700" dirty="0" err="1"/>
              <a:t>performant</a:t>
            </a:r>
            <a:r>
              <a:rPr lang="it-IT" sz="1700" dirty="0"/>
              <a:t>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/>
              <a:t>Free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Primarily</a:t>
            </a:r>
            <a:r>
              <a:rPr lang="it-IT" sz="1700" dirty="0"/>
              <a:t> </a:t>
            </a:r>
            <a:r>
              <a:rPr lang="it-IT" sz="1700" dirty="0" err="1"/>
              <a:t>used</a:t>
            </a:r>
            <a:r>
              <a:rPr lang="it-IT" sz="1700" dirty="0"/>
              <a:t> for Android and iOS </a:t>
            </a:r>
            <a:r>
              <a:rPr lang="it-IT" sz="1700" dirty="0" err="1"/>
              <a:t>applications</a:t>
            </a:r>
            <a:r>
              <a:rPr lang="it-IT" sz="1700" dirty="0"/>
              <a:t>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Composed</a:t>
            </a:r>
            <a:r>
              <a:rPr lang="it-IT" sz="1700" dirty="0"/>
              <a:t> of 3 </a:t>
            </a:r>
            <a:r>
              <a:rPr lang="it-IT" sz="1700" dirty="0" err="1"/>
              <a:t>layers</a:t>
            </a:r>
            <a:endParaRPr sz="1700" dirty="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0550" y="4399751"/>
            <a:ext cx="1600775" cy="16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541090" y="4517295"/>
            <a:ext cx="51132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Developed</a:t>
            </a:r>
            <a:r>
              <a:rPr lang="it-IT" sz="1700" dirty="0"/>
              <a:t> by Google in 2011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Aimed</a:t>
            </a:r>
            <a:r>
              <a:rPr lang="it-IT" sz="1700" dirty="0"/>
              <a:t> </a:t>
            </a:r>
            <a:r>
              <a:rPr lang="it-IT" sz="1700" dirty="0" err="1"/>
              <a:t>at</a:t>
            </a:r>
            <a:r>
              <a:rPr lang="it-IT" sz="1700" dirty="0"/>
              <a:t> </a:t>
            </a:r>
            <a:r>
              <a:rPr lang="it-IT" sz="1700" dirty="0" err="1"/>
              <a:t>replacing</a:t>
            </a:r>
            <a:r>
              <a:rPr lang="it-IT" sz="1700" dirty="0"/>
              <a:t> JavaScript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 err="1"/>
              <a:t>Type</a:t>
            </a:r>
            <a:r>
              <a:rPr lang="it-IT" sz="1700" dirty="0"/>
              <a:t>-safe </a:t>
            </a:r>
            <a:endParaRPr sz="1700" dirty="0"/>
          </a:p>
          <a:p>
            <a:pPr marL="285750" marR="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➢"/>
            </a:pPr>
            <a:r>
              <a:rPr lang="it-IT" sz="1700" dirty="0"/>
              <a:t>Two </a:t>
            </a:r>
            <a:r>
              <a:rPr lang="it-IT" sz="1700" dirty="0" err="1"/>
              <a:t>platforms</a:t>
            </a:r>
            <a:r>
              <a:rPr lang="it-IT" sz="1700" dirty="0"/>
              <a:t>: Dart Native and Dart Web</a:t>
            </a:r>
            <a:endParaRPr sz="1700" dirty="0"/>
          </a:p>
        </p:txBody>
      </p:sp>
      <p:sp>
        <p:nvSpPr>
          <p:cNvPr id="168" name="Google Shape;168;p27"/>
          <p:cNvSpPr txBox="1"/>
          <p:nvPr/>
        </p:nvSpPr>
        <p:spPr>
          <a:xfrm>
            <a:off x="3567352" y="991573"/>
            <a:ext cx="137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>
                <a:solidFill>
                  <a:srgbClr val="9B0014"/>
                </a:solidFill>
              </a:rPr>
              <a:t>FLUTTER</a:t>
            </a:r>
            <a:endParaRPr sz="1700" i="1" dirty="0"/>
          </a:p>
        </p:txBody>
      </p:sp>
      <p:sp>
        <p:nvSpPr>
          <p:cNvPr id="169" name="Google Shape;169;p27"/>
          <p:cNvSpPr txBox="1"/>
          <p:nvPr/>
        </p:nvSpPr>
        <p:spPr>
          <a:xfrm>
            <a:off x="485681" y="4163295"/>
            <a:ext cx="137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>
                <a:solidFill>
                  <a:srgbClr val="9B0014"/>
                </a:solidFill>
              </a:rPr>
              <a:t>DART</a:t>
            </a:r>
            <a:endParaRPr sz="17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 idx="4294967295"/>
          </p:nvPr>
        </p:nvSpPr>
        <p:spPr>
          <a:xfrm>
            <a:off x="0" y="-182563"/>
            <a:ext cx="5838825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sz="3000">
                <a:solidFill>
                  <a:srgbClr val="FFFFFF"/>
                </a:solidFill>
              </a:rPr>
              <a:t>Application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439" y="3688501"/>
            <a:ext cx="1610801" cy="16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0" y="1311000"/>
            <a:ext cx="9144000" cy="18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>
                <a:solidFill>
                  <a:srgbClr val="9B0014"/>
                </a:solidFill>
              </a:rPr>
              <a:t>RESEARCH QUESTIONS</a:t>
            </a:r>
            <a:endParaRPr sz="1700" b="1" dirty="0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i="1" dirty="0"/>
              <a:t>RQ1</a:t>
            </a:r>
            <a:r>
              <a:rPr lang="it-IT" sz="1700" dirty="0"/>
              <a:t>: Are the </a:t>
            </a:r>
            <a:r>
              <a:rPr lang="it-IT" sz="1700" dirty="0" err="1"/>
              <a:t>elements</a:t>
            </a:r>
            <a:r>
              <a:rPr lang="it-IT" sz="1700" dirty="0"/>
              <a:t> and widgets </a:t>
            </a:r>
            <a:r>
              <a:rPr lang="it-IT" sz="1700" dirty="0" err="1"/>
              <a:t>provided</a:t>
            </a:r>
            <a:r>
              <a:rPr lang="it-IT" sz="1700" dirty="0"/>
              <a:t> by the framework </a:t>
            </a:r>
            <a:r>
              <a:rPr lang="it-IT" sz="1700" dirty="0" err="1"/>
              <a:t>accessible</a:t>
            </a:r>
            <a:r>
              <a:rPr lang="it-IT" sz="1700" dirty="0"/>
              <a:t> by default?</a:t>
            </a:r>
            <a:endParaRPr sz="1700" dirty="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i="1" dirty="0"/>
              <a:t>RQ2</a:t>
            </a:r>
            <a:r>
              <a:rPr lang="it-IT" sz="1700" dirty="0"/>
              <a:t>: </a:t>
            </a:r>
            <a:r>
              <a:rPr lang="it-IT" sz="1700" dirty="0" err="1"/>
              <a:t>If</a:t>
            </a:r>
            <a:r>
              <a:rPr lang="it-IT" sz="1700" dirty="0"/>
              <a:t> a </a:t>
            </a:r>
            <a:r>
              <a:rPr lang="it-IT" sz="1700" dirty="0" err="1"/>
              <a:t>element</a:t>
            </a:r>
            <a:r>
              <a:rPr lang="it-IT" sz="1700" dirty="0"/>
              <a:t> or a widget </a:t>
            </a:r>
            <a:r>
              <a:rPr lang="it-IT" sz="1700" dirty="0" err="1"/>
              <a:t>is</a:t>
            </a:r>
            <a:r>
              <a:rPr lang="it-IT" sz="1700" dirty="0"/>
              <a:t> not </a:t>
            </a:r>
            <a:r>
              <a:rPr lang="it-IT" sz="1700" dirty="0" err="1"/>
              <a:t>accessible</a:t>
            </a:r>
            <a:r>
              <a:rPr lang="it-IT" sz="1700" dirty="0"/>
              <a:t> by default, </a:t>
            </a:r>
            <a:r>
              <a:rPr lang="it-IT" sz="1700" dirty="0" err="1"/>
              <a:t>is</a:t>
            </a:r>
            <a:r>
              <a:rPr lang="it-IT" sz="1700" dirty="0"/>
              <a:t> it possible to make it </a:t>
            </a:r>
            <a:r>
              <a:rPr lang="it-IT" sz="1700" dirty="0" err="1"/>
              <a:t>accessible</a:t>
            </a:r>
            <a:r>
              <a:rPr lang="it-IT" sz="1700" dirty="0"/>
              <a:t>?</a:t>
            </a:r>
            <a:endParaRPr sz="1700" dirty="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i="1" dirty="0"/>
              <a:t>RQ3</a:t>
            </a:r>
            <a:r>
              <a:rPr lang="it-IT" sz="1700" dirty="0"/>
              <a:t>: </a:t>
            </a:r>
            <a:r>
              <a:rPr lang="it-IT" sz="1700" dirty="0" err="1"/>
              <a:t>If</a:t>
            </a:r>
            <a:r>
              <a:rPr lang="it-IT" sz="1700" dirty="0"/>
              <a:t> a </a:t>
            </a:r>
            <a:r>
              <a:rPr lang="it-IT" sz="1700" dirty="0" err="1"/>
              <a:t>element</a:t>
            </a:r>
            <a:r>
              <a:rPr lang="it-IT" sz="1700" dirty="0"/>
              <a:t> or a widget </a:t>
            </a:r>
            <a:r>
              <a:rPr lang="it-IT" sz="1700" dirty="0" err="1"/>
              <a:t>is</a:t>
            </a:r>
            <a:r>
              <a:rPr lang="it-IT" sz="1700" dirty="0"/>
              <a:t> not </a:t>
            </a:r>
            <a:r>
              <a:rPr lang="it-IT" sz="1700" dirty="0" err="1"/>
              <a:t>accessible</a:t>
            </a:r>
            <a:r>
              <a:rPr lang="it-IT" sz="1700" dirty="0"/>
              <a:t> by default, and can be made </a:t>
            </a:r>
            <a:r>
              <a:rPr lang="it-IT" sz="1700" dirty="0" err="1"/>
              <a:t>accessible</a:t>
            </a:r>
            <a:r>
              <a:rPr lang="it-IT" sz="1700" dirty="0"/>
              <a:t> by developers, </a:t>
            </a:r>
            <a:r>
              <a:rPr lang="it-IT" sz="1700" dirty="0" err="1"/>
              <a:t>how</a:t>
            </a:r>
            <a:r>
              <a:rPr lang="it-IT" sz="1700" dirty="0"/>
              <a:t> </a:t>
            </a:r>
            <a:r>
              <a:rPr lang="it-IT" sz="1700" dirty="0" err="1"/>
              <a:t>much</a:t>
            </a:r>
            <a:r>
              <a:rPr lang="it-IT" sz="1700" dirty="0"/>
              <a:t> </a:t>
            </a:r>
            <a:r>
              <a:rPr lang="it-IT" sz="1700" dirty="0" err="1"/>
              <a:t>does</a:t>
            </a:r>
            <a:r>
              <a:rPr lang="it-IT" sz="1700" dirty="0"/>
              <a:t> it cost in </a:t>
            </a:r>
            <a:r>
              <a:rPr lang="it-IT" sz="1700" dirty="0" err="1"/>
              <a:t>terms</a:t>
            </a:r>
            <a:r>
              <a:rPr lang="it-IT" sz="1700" dirty="0"/>
              <a:t> of </a:t>
            </a:r>
            <a:r>
              <a:rPr lang="it-IT" sz="1700" dirty="0" err="1"/>
              <a:t>additional</a:t>
            </a:r>
            <a:r>
              <a:rPr lang="it-IT" sz="1700" dirty="0"/>
              <a:t> </a:t>
            </a:r>
            <a:r>
              <a:rPr lang="it-IT" sz="1700" dirty="0" err="1"/>
              <a:t>required</a:t>
            </a:r>
            <a:r>
              <a:rPr lang="it-IT" sz="1700" dirty="0"/>
              <a:t> code?</a:t>
            </a:r>
            <a:endParaRPr sz="1700" dirty="0"/>
          </a:p>
        </p:txBody>
      </p:sp>
      <p:sp>
        <p:nvSpPr>
          <p:cNvPr id="177" name="Google Shape;177;p28"/>
          <p:cNvSpPr txBox="1"/>
          <p:nvPr/>
        </p:nvSpPr>
        <p:spPr>
          <a:xfrm>
            <a:off x="0" y="3636913"/>
            <a:ext cx="6060900" cy="1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 dirty="0">
                <a:solidFill>
                  <a:srgbClr val="9B0014"/>
                </a:solidFill>
              </a:rPr>
              <a:t>TEST</a:t>
            </a:r>
            <a:endParaRPr sz="1700" b="1" dirty="0">
              <a:solidFill>
                <a:srgbClr val="9B0014"/>
              </a:solidFill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 err="1"/>
              <a:t>Creation</a:t>
            </a:r>
            <a:r>
              <a:rPr lang="it-IT" sz="1700" dirty="0"/>
              <a:t> of the Application </a:t>
            </a:r>
            <a:r>
              <a:rPr lang="it-IT" sz="1700" dirty="0" err="1"/>
              <a:t>called</a:t>
            </a:r>
            <a:r>
              <a:rPr lang="it-IT" sz="1700" dirty="0"/>
              <a:t> ‘</a:t>
            </a:r>
            <a:r>
              <a:rPr lang="it-IT" sz="1700" i="1" dirty="0" err="1"/>
              <a:t>Flaccess</a:t>
            </a:r>
            <a:r>
              <a:rPr lang="it-IT" sz="1700" dirty="0"/>
              <a:t>’</a:t>
            </a:r>
            <a:endParaRPr sz="1700" dirty="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 err="1"/>
              <a:t>Integrated</a:t>
            </a:r>
            <a:r>
              <a:rPr lang="it-IT" sz="1700" dirty="0"/>
              <a:t> Development Environment: </a:t>
            </a:r>
            <a:r>
              <a:rPr lang="it-IT" sz="1700" i="1" dirty="0"/>
              <a:t>Android Studio</a:t>
            </a:r>
            <a:endParaRPr sz="1700" i="1" dirty="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/>
              <a:t>Devices: </a:t>
            </a:r>
            <a:r>
              <a:rPr lang="it-IT" sz="1700" i="1" dirty="0"/>
              <a:t>Emulator </a:t>
            </a:r>
            <a:r>
              <a:rPr lang="it-IT" sz="1700" dirty="0"/>
              <a:t>and</a:t>
            </a:r>
            <a:r>
              <a:rPr lang="it-IT" sz="1700" i="1" dirty="0"/>
              <a:t> Android Google Pixel 7</a:t>
            </a:r>
            <a:endParaRPr sz="1700" i="1" dirty="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700" dirty="0"/>
              <a:t>Screen reader:</a:t>
            </a:r>
            <a:r>
              <a:rPr lang="it-IT" sz="1700" i="1" dirty="0"/>
              <a:t> </a:t>
            </a:r>
            <a:r>
              <a:rPr lang="it-IT" sz="1700" i="1" dirty="0" err="1"/>
              <a:t>TalkBack</a:t>
            </a:r>
            <a:endParaRPr sz="17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731</Words>
  <Application>Microsoft Office PowerPoint</Application>
  <PresentationFormat>Presentazione su schermo (4:3)</PresentationFormat>
  <Paragraphs>115</Paragraphs>
  <Slides>18</Slides>
  <Notes>18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Source Sans Pro</vt:lpstr>
      <vt:lpstr>Arial</vt:lpstr>
      <vt:lpstr>Calibri</vt:lpstr>
      <vt:lpstr>Lato</vt:lpstr>
      <vt:lpstr>Cuprum</vt:lpstr>
      <vt:lpstr>Simple Light</vt:lpstr>
      <vt:lpstr>Custom</vt:lpstr>
      <vt:lpstr>Presentazione standard di PowerPoint</vt:lpstr>
      <vt:lpstr>Accessibility</vt:lpstr>
      <vt:lpstr>Mobile issues and Legislation</vt:lpstr>
      <vt:lpstr>WCAG</vt:lpstr>
      <vt:lpstr>Organization and Principles</vt:lpstr>
      <vt:lpstr>MCAG</vt:lpstr>
      <vt:lpstr>New Ideas for MCAG</vt:lpstr>
      <vt:lpstr>Flutter and Dart</vt:lpstr>
      <vt:lpstr>Application</vt:lpstr>
      <vt:lpstr>Implementation 1</vt:lpstr>
      <vt:lpstr>Implementation 1 Analysis</vt:lpstr>
      <vt:lpstr>Implementation 2</vt:lpstr>
      <vt:lpstr>Implementation 3</vt:lpstr>
      <vt:lpstr>Implementation 3 Analysis</vt:lpstr>
      <vt:lpstr>Implementation 4</vt:lpstr>
      <vt:lpstr>Implementation 4 Analysis</vt:lpstr>
      <vt:lpstr>Implementation 5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Matteo Budai</dc:creator>
  <cp:lastModifiedBy>Matteo Budai</cp:lastModifiedBy>
  <cp:revision>4</cp:revision>
  <dcterms:modified xsi:type="dcterms:W3CDTF">2024-07-12T18:11:16Z</dcterms:modified>
</cp:coreProperties>
</file>